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51622d55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51622d55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51622d55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51622d55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d9c67055b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d9c67055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1e21383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51e21383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46ee7dff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46ee7dff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d9c67055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d9c67055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ee924e29e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ee924e29e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ee924e29e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ee924e29e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ee924e29e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ee924e29e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b6546c6bb9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b6546c6bb9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b6546c6bb9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b6546c6bb9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b6546c6bb9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b6546c6bb9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30c4dccf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30c4dccf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d9c67055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d9c6705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1d9165c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1d9165c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5430e6bdd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5430e6bdd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46ee7dff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46ee7dff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5430e6bdd_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5430e6bdd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d9c67055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d9c67055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572000" y="1595325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 rotWithShape="1">
          <a:blip r:embed="rId4">
            <a:alphaModFix/>
          </a:blip>
          <a:srcRect b="4487" l="0" r="0" t="4496"/>
          <a:stretch/>
        </p:blipFill>
        <p:spPr>
          <a:xfrm>
            <a:off x="5161650" y="1850850"/>
            <a:ext cx="3471227" cy="1974602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 txBox="1"/>
          <p:nvPr>
            <p:ph type="ctrTitle"/>
          </p:nvPr>
        </p:nvSpPr>
        <p:spPr>
          <a:xfrm>
            <a:off x="350125" y="1373875"/>
            <a:ext cx="46326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EMPLOYEE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7"/>
          <p:cNvSpPr txBox="1"/>
          <p:nvPr>
            <p:ph idx="1" type="subTitle"/>
          </p:nvPr>
        </p:nvSpPr>
        <p:spPr>
          <a:xfrm>
            <a:off x="828975" y="3687950"/>
            <a:ext cx="2427300" cy="4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Abhishek Hingmire</a:t>
            </a:r>
            <a:endParaRPr sz="17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9" name="Google Shape;13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8625" y="2881663"/>
            <a:ext cx="1574051" cy="538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>
          <a:blip r:embed="rId6">
            <a:alphaModFix amt="97000"/>
          </a:blip>
          <a:stretch>
            <a:fillRect/>
          </a:stretch>
        </p:blipFill>
        <p:spPr>
          <a:xfrm>
            <a:off x="828975" y="2891075"/>
            <a:ext cx="519475" cy="519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type="title"/>
          </p:nvPr>
        </p:nvSpPr>
        <p:spPr>
          <a:xfrm>
            <a:off x="641450" y="135450"/>
            <a:ext cx="7777800" cy="14106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9. Create a scatter plot to explore the relationship between "Training Duration (Days)" and "Training Cost." </a:t>
            </a:r>
            <a:endParaRPr sz="2600"/>
          </a:p>
        </p:txBody>
      </p:sp>
      <p:pic>
        <p:nvPicPr>
          <p:cNvPr id="196" name="Google Shape;196;p26"/>
          <p:cNvPicPr preferRelativeResize="0"/>
          <p:nvPr/>
        </p:nvPicPr>
        <p:blipFill rotWithShape="1">
          <a:blip r:embed="rId3">
            <a:alphaModFix/>
          </a:blip>
          <a:srcRect b="6384" l="0" r="0" t="35364"/>
          <a:stretch/>
        </p:blipFill>
        <p:spPr>
          <a:xfrm>
            <a:off x="286000" y="1612692"/>
            <a:ext cx="8596925" cy="313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type="title"/>
          </p:nvPr>
        </p:nvSpPr>
        <p:spPr>
          <a:xfrm>
            <a:off x="727650" y="213650"/>
            <a:ext cx="7688700" cy="10842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10. Build a pivot table that shows the count of employees by "RaceDesc" and "GenderCode."</a:t>
            </a:r>
            <a:endParaRPr sz="2600"/>
          </a:p>
        </p:txBody>
      </p:sp>
      <p:pic>
        <p:nvPicPr>
          <p:cNvPr id="202" name="Google Shape;202;p27"/>
          <p:cNvPicPr preferRelativeResize="0"/>
          <p:nvPr/>
        </p:nvPicPr>
        <p:blipFill rotWithShape="1">
          <a:blip r:embed="rId3">
            <a:alphaModFix/>
          </a:blip>
          <a:srcRect b="19141" l="2867" r="66981" t="39354"/>
          <a:stretch/>
        </p:blipFill>
        <p:spPr>
          <a:xfrm>
            <a:off x="2386925" y="1297850"/>
            <a:ext cx="4370150" cy="375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type="title"/>
          </p:nvPr>
        </p:nvSpPr>
        <p:spPr>
          <a:xfrm>
            <a:off x="727800" y="175775"/>
            <a:ext cx="7688400" cy="11640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11. Use INDEX and MATCH functions to find the "Training Program Name" for an employee with a specific ID.</a:t>
            </a:r>
            <a:endParaRPr sz="2400"/>
          </a:p>
        </p:txBody>
      </p:sp>
      <p:pic>
        <p:nvPicPr>
          <p:cNvPr id="208" name="Google Shape;208;p28"/>
          <p:cNvPicPr preferRelativeResize="0"/>
          <p:nvPr/>
        </p:nvPicPr>
        <p:blipFill rotWithShape="1">
          <a:blip r:embed="rId3">
            <a:alphaModFix/>
          </a:blip>
          <a:srcRect b="13641" l="0" r="0" t="32902"/>
          <a:stretch/>
        </p:blipFill>
        <p:spPr>
          <a:xfrm>
            <a:off x="87625" y="1679525"/>
            <a:ext cx="8968750" cy="299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/>
          <p:nvPr>
            <p:ph type="title"/>
          </p:nvPr>
        </p:nvSpPr>
        <p:spPr>
          <a:xfrm>
            <a:off x="729450" y="227275"/>
            <a:ext cx="7688700" cy="1058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12. Create a multi-level pivot table to analyze the "Performance Score" by "BusinessUnit" and "JobFunctionDescription."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pic>
        <p:nvPicPr>
          <p:cNvPr id="214" name="Google Shape;214;p29"/>
          <p:cNvPicPr preferRelativeResize="0"/>
          <p:nvPr/>
        </p:nvPicPr>
        <p:blipFill rotWithShape="1">
          <a:blip r:embed="rId3">
            <a:alphaModFix/>
          </a:blip>
          <a:srcRect b="7527" l="0" r="0" t="33111"/>
          <a:stretch/>
        </p:blipFill>
        <p:spPr>
          <a:xfrm>
            <a:off x="96538" y="1612732"/>
            <a:ext cx="8950927" cy="332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 txBox="1"/>
          <p:nvPr>
            <p:ph type="title"/>
          </p:nvPr>
        </p:nvSpPr>
        <p:spPr>
          <a:xfrm>
            <a:off x="727650" y="130025"/>
            <a:ext cx="7688700" cy="1328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13. Design a dynamic chart that allows users to select and visualize the performance of any employee over time.</a:t>
            </a:r>
            <a:endParaRPr sz="2500"/>
          </a:p>
        </p:txBody>
      </p:sp>
      <p:pic>
        <p:nvPicPr>
          <p:cNvPr id="220" name="Google Shape;220;p30"/>
          <p:cNvPicPr preferRelativeResize="0"/>
          <p:nvPr/>
        </p:nvPicPr>
        <p:blipFill rotWithShape="1">
          <a:blip r:embed="rId3">
            <a:alphaModFix/>
          </a:blip>
          <a:srcRect b="10170" l="0" r="0" t="22917"/>
          <a:stretch/>
        </p:blipFill>
        <p:spPr>
          <a:xfrm>
            <a:off x="135075" y="1555450"/>
            <a:ext cx="8873848" cy="333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/>
          <p:nvPr>
            <p:ph type="title"/>
          </p:nvPr>
        </p:nvSpPr>
        <p:spPr>
          <a:xfrm>
            <a:off x="727650" y="205300"/>
            <a:ext cx="7688700" cy="11886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14. Calculate the total training cost for each "Training Program Name" and display it in a bar chart.</a:t>
            </a:r>
            <a:endParaRPr sz="2500"/>
          </a:p>
        </p:txBody>
      </p:sp>
      <p:pic>
        <p:nvPicPr>
          <p:cNvPr id="226" name="Google Shape;226;p31"/>
          <p:cNvPicPr preferRelativeResize="0"/>
          <p:nvPr/>
        </p:nvPicPr>
        <p:blipFill rotWithShape="1">
          <a:blip r:embed="rId3">
            <a:alphaModFix/>
          </a:blip>
          <a:srcRect b="8051" l="0" r="0" t="37653"/>
          <a:stretch/>
        </p:blipFill>
        <p:spPr>
          <a:xfrm>
            <a:off x="142988" y="1669975"/>
            <a:ext cx="8858025" cy="300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232" name="Google Shape;232;p32"/>
          <p:cNvSpPr txBox="1"/>
          <p:nvPr>
            <p:ph type="title"/>
          </p:nvPr>
        </p:nvSpPr>
        <p:spPr>
          <a:xfrm>
            <a:off x="678000" y="110550"/>
            <a:ext cx="7788000" cy="12420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15. Apply advanced conditional formatting to highlight the top 10% and bottom 10% of employees based on "Current Employee Rating."</a:t>
            </a:r>
            <a:endParaRPr b="0" sz="2300"/>
          </a:p>
        </p:txBody>
      </p:sp>
      <p:pic>
        <p:nvPicPr>
          <p:cNvPr id="233" name="Google Shape;233;p32"/>
          <p:cNvPicPr preferRelativeResize="0"/>
          <p:nvPr/>
        </p:nvPicPr>
        <p:blipFill rotWithShape="1">
          <a:blip r:embed="rId3">
            <a:alphaModFix/>
          </a:blip>
          <a:srcRect b="7726" l="0" r="0" t="26743"/>
          <a:stretch/>
        </p:blipFill>
        <p:spPr>
          <a:xfrm>
            <a:off x="203513" y="1450500"/>
            <a:ext cx="8736973" cy="357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/>
          <p:nvPr>
            <p:ph type="title"/>
          </p:nvPr>
        </p:nvSpPr>
        <p:spPr>
          <a:xfrm>
            <a:off x="678000" y="343525"/>
            <a:ext cx="7788000" cy="9066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16. Use a calculated field in a pivot table to determine the average "Engagement Score" per year.</a:t>
            </a:r>
            <a:endParaRPr b="0" sz="2300"/>
          </a:p>
        </p:txBody>
      </p:sp>
      <p:pic>
        <p:nvPicPr>
          <p:cNvPr id="239" name="Google Shape;239;p33"/>
          <p:cNvPicPr preferRelativeResize="0"/>
          <p:nvPr/>
        </p:nvPicPr>
        <p:blipFill rotWithShape="1">
          <a:blip r:embed="rId3">
            <a:alphaModFix/>
          </a:blip>
          <a:srcRect b="48821" l="2255" r="76303" t="29770"/>
          <a:stretch/>
        </p:blipFill>
        <p:spPr>
          <a:xfrm>
            <a:off x="1431400" y="1412325"/>
            <a:ext cx="5946700" cy="333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 txBox="1"/>
          <p:nvPr>
            <p:ph type="title"/>
          </p:nvPr>
        </p:nvSpPr>
        <p:spPr>
          <a:xfrm>
            <a:off x="469800" y="115550"/>
            <a:ext cx="8204400" cy="8100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17. Can you build a macro that automates the process of updating and refreshing all pivot tables in the workbook?</a:t>
            </a:r>
            <a:endParaRPr b="0" sz="2000"/>
          </a:p>
        </p:txBody>
      </p:sp>
      <p:pic>
        <p:nvPicPr>
          <p:cNvPr id="245" name="Google Shape;245;p34"/>
          <p:cNvPicPr preferRelativeResize="0"/>
          <p:nvPr/>
        </p:nvPicPr>
        <p:blipFill rotWithShape="1">
          <a:blip r:embed="rId3">
            <a:alphaModFix/>
          </a:blip>
          <a:srcRect b="46745" l="11847" r="26060" t="7772"/>
          <a:stretch/>
        </p:blipFill>
        <p:spPr>
          <a:xfrm>
            <a:off x="298025" y="1225238"/>
            <a:ext cx="7045624" cy="290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4"/>
          <p:cNvPicPr preferRelativeResize="0"/>
          <p:nvPr/>
        </p:nvPicPr>
        <p:blipFill rotWithShape="1">
          <a:blip r:embed="rId4">
            <a:alphaModFix/>
          </a:blip>
          <a:srcRect b="23883" l="44869" r="31750" t="35395"/>
          <a:stretch/>
        </p:blipFill>
        <p:spPr>
          <a:xfrm>
            <a:off x="6422176" y="2495425"/>
            <a:ext cx="2519276" cy="246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 txBox="1"/>
          <p:nvPr>
            <p:ph type="title"/>
          </p:nvPr>
        </p:nvSpPr>
        <p:spPr>
          <a:xfrm>
            <a:off x="469800" y="305350"/>
            <a:ext cx="8204400" cy="9351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18. Create a histogram to understand the distribution of "ExitDate" for terminated employees.</a:t>
            </a:r>
            <a:endParaRPr b="0" sz="2000"/>
          </a:p>
        </p:txBody>
      </p:sp>
      <p:pic>
        <p:nvPicPr>
          <p:cNvPr id="252" name="Google Shape;25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00" y="1431025"/>
            <a:ext cx="8886999" cy="347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321300" y="178350"/>
            <a:ext cx="8334000" cy="15186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1. Can you create a pivot table to summarize the total number of employees in each department?</a:t>
            </a:r>
            <a:endParaRPr sz="2700"/>
          </a:p>
        </p:txBody>
      </p:sp>
      <p:pic>
        <p:nvPicPr>
          <p:cNvPr id="146" name="Google Shape;146;p18"/>
          <p:cNvPicPr preferRelativeResize="0"/>
          <p:nvPr/>
        </p:nvPicPr>
        <p:blipFill rotWithShape="1">
          <a:blip r:embed="rId3">
            <a:alphaModFix/>
          </a:blip>
          <a:srcRect b="0" l="0" r="0" t="33470"/>
          <a:stretch/>
        </p:blipFill>
        <p:spPr>
          <a:xfrm>
            <a:off x="238300" y="1231025"/>
            <a:ext cx="8698127" cy="361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/>
          <p:nvPr>
            <p:ph type="title"/>
          </p:nvPr>
        </p:nvSpPr>
        <p:spPr>
          <a:xfrm>
            <a:off x="469800" y="115550"/>
            <a:ext cx="8204400" cy="8100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19. Utilize the SUMPRODUCT function to calculate the total training cost for employees in a specific location.</a:t>
            </a:r>
            <a:endParaRPr b="0" sz="2000"/>
          </a:p>
        </p:txBody>
      </p:sp>
      <p:pic>
        <p:nvPicPr>
          <p:cNvPr id="258" name="Google Shape;258;p36"/>
          <p:cNvPicPr preferRelativeResize="0"/>
          <p:nvPr/>
        </p:nvPicPr>
        <p:blipFill rotWithShape="1">
          <a:blip r:embed="rId3">
            <a:alphaModFix/>
          </a:blip>
          <a:srcRect b="13909" l="0" r="606" t="40974"/>
          <a:stretch/>
        </p:blipFill>
        <p:spPr>
          <a:xfrm>
            <a:off x="190600" y="1097400"/>
            <a:ext cx="6525553" cy="185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6"/>
          <p:cNvPicPr preferRelativeResize="0"/>
          <p:nvPr/>
        </p:nvPicPr>
        <p:blipFill rotWithShape="1">
          <a:blip r:embed="rId4">
            <a:alphaModFix/>
          </a:blip>
          <a:srcRect b="8242" l="0" r="0" t="36217"/>
          <a:stretch/>
        </p:blipFill>
        <p:spPr>
          <a:xfrm>
            <a:off x="2985400" y="2881875"/>
            <a:ext cx="5993349" cy="208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/>
          <p:nvPr>
            <p:ph type="title"/>
          </p:nvPr>
        </p:nvSpPr>
        <p:spPr>
          <a:xfrm>
            <a:off x="469800" y="115550"/>
            <a:ext cx="8204400" cy="11346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20. Develop a dashboard that provides an overview of key HR metrics, including headcount, performance, and training costs, using charts and pivot tables.</a:t>
            </a:r>
            <a:endParaRPr b="0" sz="2000"/>
          </a:p>
        </p:txBody>
      </p:sp>
      <p:pic>
        <p:nvPicPr>
          <p:cNvPr id="265" name="Google Shape;265;p37"/>
          <p:cNvPicPr preferRelativeResize="0"/>
          <p:nvPr/>
        </p:nvPicPr>
        <p:blipFill rotWithShape="1">
          <a:blip r:embed="rId3">
            <a:alphaModFix/>
          </a:blip>
          <a:srcRect b="5966" l="2343" r="803" t="25053"/>
          <a:stretch/>
        </p:blipFill>
        <p:spPr>
          <a:xfrm>
            <a:off x="173600" y="1363025"/>
            <a:ext cx="8826552" cy="353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8"/>
          <p:cNvSpPr txBox="1"/>
          <p:nvPr>
            <p:ph type="title"/>
          </p:nvPr>
        </p:nvSpPr>
        <p:spPr>
          <a:xfrm>
            <a:off x="267200" y="496225"/>
            <a:ext cx="8473800" cy="431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     </a:t>
            </a:r>
            <a:r>
              <a:rPr lang="en" sz="4900"/>
              <a:t>THANK                   YOU   </a:t>
            </a:r>
            <a:endParaRPr sz="4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168000" y="118300"/>
            <a:ext cx="8808000" cy="10554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2. Apply conditional formatting to highlight employees with a "Performance Score" below 3 in red.</a:t>
            </a:r>
            <a:endParaRPr sz="2600"/>
          </a:p>
        </p:txBody>
      </p:sp>
      <p:pic>
        <p:nvPicPr>
          <p:cNvPr id="152" name="Google Shape;152;p19"/>
          <p:cNvPicPr preferRelativeResize="0"/>
          <p:nvPr/>
        </p:nvPicPr>
        <p:blipFill rotWithShape="1">
          <a:blip r:embed="rId3">
            <a:alphaModFix/>
          </a:blip>
          <a:srcRect b="0" l="0" r="0" t="26405"/>
          <a:stretch/>
        </p:blipFill>
        <p:spPr>
          <a:xfrm>
            <a:off x="256825" y="1049700"/>
            <a:ext cx="8630349" cy="396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58" name="Google Shape;158;p20"/>
          <p:cNvSpPr txBox="1"/>
          <p:nvPr>
            <p:ph type="title"/>
          </p:nvPr>
        </p:nvSpPr>
        <p:spPr>
          <a:xfrm>
            <a:off x="618900" y="207800"/>
            <a:ext cx="7212600" cy="13353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3. Calculate the average "Satisfaction Score" for male and female employees separately using a pivot table.</a:t>
            </a:r>
            <a:endParaRPr b="0" sz="2500"/>
          </a:p>
        </p:txBody>
      </p:sp>
      <p:pic>
        <p:nvPicPr>
          <p:cNvPr id="159" name="Google Shape;159;p20"/>
          <p:cNvPicPr preferRelativeResize="0"/>
          <p:nvPr/>
        </p:nvPicPr>
        <p:blipFill rotWithShape="1">
          <a:blip r:embed="rId3">
            <a:alphaModFix/>
          </a:blip>
          <a:srcRect b="6455" l="0" r="0" t="36162"/>
          <a:stretch/>
        </p:blipFill>
        <p:spPr>
          <a:xfrm>
            <a:off x="353800" y="1708150"/>
            <a:ext cx="8436378" cy="302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/>
          <p:nvPr>
            <p:ph type="title"/>
          </p:nvPr>
        </p:nvSpPr>
        <p:spPr>
          <a:xfrm>
            <a:off x="125075" y="166250"/>
            <a:ext cx="8883300" cy="10839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4. Create a chart to visualize the distribution of "Work-Life Balance Score" for different job functions.</a:t>
            </a:r>
            <a:endParaRPr sz="270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0" l="0" r="0" t="32318"/>
          <a:stretch/>
        </p:blipFill>
        <p:spPr>
          <a:xfrm>
            <a:off x="215675" y="1347781"/>
            <a:ext cx="8702100" cy="36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>
            <p:ph type="title"/>
          </p:nvPr>
        </p:nvSpPr>
        <p:spPr>
          <a:xfrm>
            <a:off x="727350" y="194125"/>
            <a:ext cx="7479300" cy="13323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5. Filter the data to display only terminated employees and find out the most common "Termination Type."</a:t>
            </a:r>
            <a:endParaRPr sz="2700"/>
          </a:p>
        </p:txBody>
      </p:sp>
      <p:pic>
        <p:nvPicPr>
          <p:cNvPr id="171" name="Google Shape;171;p22"/>
          <p:cNvPicPr preferRelativeResize="0"/>
          <p:nvPr/>
        </p:nvPicPr>
        <p:blipFill rotWithShape="1">
          <a:blip r:embed="rId3">
            <a:alphaModFix/>
          </a:blip>
          <a:srcRect b="0" l="0" r="0" t="33673"/>
          <a:stretch/>
        </p:blipFill>
        <p:spPr>
          <a:xfrm>
            <a:off x="822775" y="1593625"/>
            <a:ext cx="8229601" cy="341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/>
          <p:cNvPicPr preferRelativeResize="0"/>
          <p:nvPr/>
        </p:nvPicPr>
        <p:blipFill rotWithShape="1">
          <a:blip r:embed="rId4">
            <a:alphaModFix/>
          </a:blip>
          <a:srcRect b="2037" l="32092" r="38212" t="33082"/>
          <a:stretch/>
        </p:blipFill>
        <p:spPr>
          <a:xfrm>
            <a:off x="822775" y="1720075"/>
            <a:ext cx="2139448" cy="292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/>
          <p:nvPr>
            <p:ph type="title"/>
          </p:nvPr>
        </p:nvSpPr>
        <p:spPr>
          <a:xfrm>
            <a:off x="727650" y="267200"/>
            <a:ext cx="7688700" cy="10020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6. Calculate the average "Engagement Score" for each department using a pivot table.</a:t>
            </a:r>
            <a:endParaRPr sz="2600"/>
          </a:p>
        </p:txBody>
      </p:sp>
      <p:pic>
        <p:nvPicPr>
          <p:cNvPr id="178" name="Google Shape;178;p23"/>
          <p:cNvPicPr preferRelativeResize="0"/>
          <p:nvPr/>
        </p:nvPicPr>
        <p:blipFill rotWithShape="1">
          <a:blip r:embed="rId3">
            <a:alphaModFix/>
          </a:blip>
          <a:srcRect b="0" l="0" r="0" t="33426"/>
          <a:stretch/>
        </p:blipFill>
        <p:spPr>
          <a:xfrm>
            <a:off x="374550" y="1450500"/>
            <a:ext cx="8481024" cy="352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>
            <p:ph type="title"/>
          </p:nvPr>
        </p:nvSpPr>
        <p:spPr>
          <a:xfrm>
            <a:off x="741750" y="267800"/>
            <a:ext cx="7660500" cy="9822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</a:rPr>
              <a:t>7. Use VLOOKUP to find the supervisor's email address for a specific employee.</a:t>
            </a:r>
            <a:endParaRPr b="0" sz="2600">
              <a:solidFill>
                <a:schemeClr val="dk2"/>
              </a:solidFill>
            </a:endParaRPr>
          </a:p>
        </p:txBody>
      </p:sp>
      <p:pic>
        <p:nvPicPr>
          <p:cNvPr id="184" name="Google Shape;184;p24"/>
          <p:cNvPicPr preferRelativeResize="0"/>
          <p:nvPr/>
        </p:nvPicPr>
        <p:blipFill rotWithShape="1">
          <a:blip r:embed="rId3">
            <a:alphaModFix/>
          </a:blip>
          <a:srcRect b="0" l="0" r="0" t="32582"/>
          <a:stretch/>
        </p:blipFill>
        <p:spPr>
          <a:xfrm>
            <a:off x="358750" y="1407550"/>
            <a:ext cx="8426476" cy="355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type="title"/>
          </p:nvPr>
        </p:nvSpPr>
        <p:spPr>
          <a:xfrm>
            <a:off x="613800" y="207700"/>
            <a:ext cx="7916400" cy="10329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8. Can you identify the department with the highest average "Employee Rating?"</a:t>
            </a:r>
            <a:endParaRPr sz="2600"/>
          </a:p>
        </p:txBody>
      </p:sp>
      <p:pic>
        <p:nvPicPr>
          <p:cNvPr id="190" name="Google Shape;190;p25"/>
          <p:cNvPicPr preferRelativeResize="0"/>
          <p:nvPr/>
        </p:nvPicPr>
        <p:blipFill rotWithShape="1">
          <a:blip r:embed="rId3">
            <a:alphaModFix/>
          </a:blip>
          <a:srcRect b="6108" l="0" r="0" t="35544"/>
          <a:stretch/>
        </p:blipFill>
        <p:spPr>
          <a:xfrm>
            <a:off x="228700" y="1393250"/>
            <a:ext cx="8661576" cy="3158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